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FF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60"/>
  </p:normalViewPr>
  <p:slideViewPr>
    <p:cSldViewPr snapToGrid="0">
      <p:cViewPr>
        <p:scale>
          <a:sx n="100" d="100"/>
          <a:sy n="100" d="100"/>
        </p:scale>
        <p:origin x="1272" y="-18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64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93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01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26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637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74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73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42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93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185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B7CA-FB8C-415A-A4CA-0EB35464C15B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73BC-21AA-4710-A978-BD91C7A7C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6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5">
            <a:extLst>
              <a:ext uri="{FF2B5EF4-FFF2-40B4-BE49-F238E27FC236}">
                <a16:creationId xmlns:a16="http://schemas.microsoft.com/office/drawing/2014/main" id="{760F6CE6-BA9D-8E86-0840-0F7E56C1462D}"/>
              </a:ext>
            </a:extLst>
          </p:cNvPr>
          <p:cNvSpPr txBox="1">
            <a:spLocks noChangeArrowheads="1"/>
          </p:cNvSpPr>
          <p:nvPr/>
        </p:nvSpPr>
        <p:spPr>
          <a:xfrm>
            <a:off x="161925" y="144131"/>
            <a:ext cx="6534150" cy="81595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endParaRPr lang="en-US" altLang="ja-JP" sz="1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>
              <a:spcBef>
                <a:spcPts val="600"/>
              </a:spcBef>
            </a:pP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電子契約サービス</a:t>
            </a:r>
            <a:r>
              <a:rPr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のご案内</a:t>
            </a:r>
            <a:endParaRPr lang="ja-JP" altLang="en-US" sz="4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矢印: 五方向 6">
            <a:extLst>
              <a:ext uri="{FF2B5EF4-FFF2-40B4-BE49-F238E27FC236}">
                <a16:creationId xmlns:a16="http://schemas.microsoft.com/office/drawing/2014/main" id="{00F469B7-3D1A-D065-261F-77C185372D8B}"/>
              </a:ext>
            </a:extLst>
          </p:cNvPr>
          <p:cNvSpPr/>
          <p:nvPr/>
        </p:nvSpPr>
        <p:spPr>
          <a:xfrm>
            <a:off x="152400" y="1335324"/>
            <a:ext cx="2778125" cy="23812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1200" dirty="0">
                <a:solidFill>
                  <a:schemeClr val="bg1"/>
                </a:solidFill>
              </a:rPr>
              <a:t>■</a:t>
            </a:r>
            <a:r>
              <a:rPr kumimoji="1" lang="ja-JP" altLang="en-US" sz="1600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bg1"/>
                </a:solidFill>
              </a:rPr>
              <a:t>電子契約のメリット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6">
            <a:extLst>
              <a:ext uri="{FF2B5EF4-FFF2-40B4-BE49-F238E27FC236}">
                <a16:creationId xmlns:a16="http://schemas.microsoft.com/office/drawing/2014/main" id="{96668692-289A-DCAE-CD76-5D2B3B07569B}"/>
              </a:ext>
            </a:extLst>
          </p:cNvPr>
          <p:cNvSpPr txBox="1">
            <a:spLocks noChangeArrowheads="1"/>
          </p:cNvSpPr>
          <p:nvPr/>
        </p:nvSpPr>
        <p:spPr>
          <a:xfrm>
            <a:off x="155244" y="1003429"/>
            <a:ext cx="6337300" cy="28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お客様と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書面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で締結しているリース契約が</a:t>
            </a:r>
            <a:r>
              <a:rPr lang="ja-JP" altLang="en-US" sz="12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電子契約</a:t>
            </a: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でも対応できるようになりました。</a:t>
            </a:r>
            <a:endParaRPr lang="en-US" altLang="ja-JP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コンテンツ プレースホルダー 6">
            <a:extLst>
              <a:ext uri="{FF2B5EF4-FFF2-40B4-BE49-F238E27FC236}">
                <a16:creationId xmlns:a16="http://schemas.microsoft.com/office/drawing/2014/main" id="{EAD4723F-FCBF-6BE0-A3F7-F7A670BEC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637046"/>
            <a:ext cx="6467474" cy="75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1200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お客様にとってもコストを抑えながら業務改善を実現できます！</a:t>
            </a:r>
            <a:endParaRPr lang="en-US" altLang="ja-JP" sz="1200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従来の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紙と印鑑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に置き換えることで、契約作業をオンラインで完結させることができ、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契約管理業務の</a:t>
            </a:r>
            <a:r>
              <a:rPr lang="en-US" altLang="ja-JP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DX</a:t>
            </a:r>
            <a:r>
              <a:rPr lang="ja-JP" altLang="en-US" sz="1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化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をはかることができます。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コンテンツ プレースホルダー 6">
            <a:extLst>
              <a:ext uri="{FF2B5EF4-FFF2-40B4-BE49-F238E27FC236}">
                <a16:creationId xmlns:a16="http://schemas.microsoft.com/office/drawing/2014/main" id="{BDC2261E-27A6-E785-F7C1-5010A398E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78" y="2393943"/>
            <a:ext cx="1536700" cy="189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業務効率改善</a:t>
            </a:r>
            <a:endParaRPr lang="en-US" altLang="ja-JP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郵送の手間もなくなり、締結までにかかる時間が大幅に短縮されます。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コンテンツ プレースホルダー 6">
            <a:extLst>
              <a:ext uri="{FF2B5EF4-FFF2-40B4-BE49-F238E27FC236}">
                <a16:creationId xmlns:a16="http://schemas.microsoft.com/office/drawing/2014/main" id="{FA94B373-1173-D26A-F245-F39FB60B0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6553" y="2393943"/>
            <a:ext cx="1536700" cy="1893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コスト削減</a:t>
            </a:r>
            <a:endParaRPr lang="en-US" altLang="ja-JP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印紙・郵送・印刷・保管費用などが不要になります。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コンテンツ プレースホルダー 6">
            <a:extLst>
              <a:ext uri="{FF2B5EF4-FFF2-40B4-BE49-F238E27FC236}">
                <a16:creationId xmlns:a16="http://schemas.microsoft.com/office/drawing/2014/main" id="{C18522C5-DD21-F0C4-BD7C-82933331D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0878" y="2389181"/>
            <a:ext cx="1536700" cy="1893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リスク管理の強化</a:t>
            </a:r>
            <a:endParaRPr lang="en-US" altLang="ja-JP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データはクラウド上に保管され、どこにあるか分からない・誤って破棄するということが無くなります。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コンテンツ プレースホルダー 6">
            <a:extLst>
              <a:ext uri="{FF2B5EF4-FFF2-40B4-BE49-F238E27FC236}">
                <a16:creationId xmlns:a16="http://schemas.microsoft.com/office/drawing/2014/main" id="{1B658AD4-35E2-46C3-CB21-6524F1F29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8378" y="2389181"/>
            <a:ext cx="1536700" cy="1893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17145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押印のための出社不要</a:t>
            </a:r>
            <a:endParaRPr lang="en-US" altLang="ja-JP" sz="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リモートワークでも契約締結が可能ですので、押印のためだけに出社する必要がありません。</a:t>
            </a:r>
            <a:endParaRPr lang="en-US" altLang="ja-JP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123">
            <a:extLst>
              <a:ext uri="{FF2B5EF4-FFF2-40B4-BE49-F238E27FC236}">
                <a16:creationId xmlns:a16="http://schemas.microsoft.com/office/drawing/2014/main" id="{689F0524-7BAE-CBA7-BEB2-2CEA52F2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03" y="2941631"/>
            <a:ext cx="8302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図 3125">
            <a:extLst>
              <a:ext uri="{FF2B5EF4-FFF2-40B4-BE49-F238E27FC236}">
                <a16:creationId xmlns:a16="http://schemas.microsoft.com/office/drawing/2014/main" id="{947461B6-0648-589D-D722-D35B652F0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78" y="2995606"/>
            <a:ext cx="110966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フローチャート: 結合子 37">
            <a:extLst>
              <a:ext uri="{FF2B5EF4-FFF2-40B4-BE49-F238E27FC236}">
                <a16:creationId xmlns:a16="http://schemas.microsoft.com/office/drawing/2014/main" id="{FD9512D7-E824-642A-BC89-F0AB738F649B}"/>
              </a:ext>
            </a:extLst>
          </p:cNvPr>
          <p:cNvSpPr/>
          <p:nvPr/>
        </p:nvSpPr>
        <p:spPr>
          <a:xfrm>
            <a:off x="2128815" y="3259131"/>
            <a:ext cx="720725" cy="720725"/>
          </a:xfrm>
          <a:prstGeom prst="flowChartConnector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A71EE011-C0CB-9925-7196-74B228655689}"/>
              </a:ext>
            </a:extLst>
          </p:cNvPr>
          <p:cNvCxnSpPr>
            <a:stCxn id="38" idx="7"/>
            <a:endCxn id="38" idx="3"/>
          </p:cNvCxnSpPr>
          <p:nvPr/>
        </p:nvCxnSpPr>
        <p:spPr>
          <a:xfrm flipH="1">
            <a:off x="2235178" y="3365493"/>
            <a:ext cx="508000" cy="5080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図 3131">
            <a:extLst>
              <a:ext uri="{FF2B5EF4-FFF2-40B4-BE49-F238E27FC236}">
                <a16:creationId xmlns:a16="http://schemas.microsoft.com/office/drawing/2014/main" id="{EB8CB491-9A6D-14D7-67C7-1A9CA43F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53" y="3105143"/>
            <a:ext cx="146526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図 3133">
            <a:extLst>
              <a:ext uri="{FF2B5EF4-FFF2-40B4-BE49-F238E27FC236}">
                <a16:creationId xmlns:a16="http://schemas.microsoft.com/office/drawing/2014/main" id="{7023E8D1-F0A4-EBC8-CD41-74EBFF24E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0427">
            <a:off x="4003653" y="3328981"/>
            <a:ext cx="4889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3132">
            <a:extLst>
              <a:ext uri="{FF2B5EF4-FFF2-40B4-BE49-F238E27FC236}">
                <a16:creationId xmlns:a16="http://schemas.microsoft.com/office/drawing/2014/main" id="{482FB2DF-427E-3592-8962-F020619F1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53" y="3276593"/>
            <a:ext cx="4905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図 3135">
            <a:extLst>
              <a:ext uri="{FF2B5EF4-FFF2-40B4-BE49-F238E27FC236}">
                <a16:creationId xmlns:a16="http://schemas.microsoft.com/office/drawing/2014/main" id="{6C077093-4D81-04A2-EEF8-AA6102237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90" y="3025768"/>
            <a:ext cx="9445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図 3137">
            <a:extLst>
              <a:ext uri="{FF2B5EF4-FFF2-40B4-BE49-F238E27FC236}">
                <a16:creationId xmlns:a16="http://schemas.microsoft.com/office/drawing/2014/main" id="{063758F7-B2B5-5769-1BA5-9580A0DA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03" y="3630606"/>
            <a:ext cx="7064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フローチャート: 結合子 44">
            <a:extLst>
              <a:ext uri="{FF2B5EF4-FFF2-40B4-BE49-F238E27FC236}">
                <a16:creationId xmlns:a16="http://schemas.microsoft.com/office/drawing/2014/main" id="{6E6D3B3C-69C6-3FCE-B94E-BAC65B23B2C8}"/>
              </a:ext>
            </a:extLst>
          </p:cNvPr>
          <p:cNvSpPr/>
          <p:nvPr/>
        </p:nvSpPr>
        <p:spPr>
          <a:xfrm>
            <a:off x="5284765" y="3222618"/>
            <a:ext cx="719138" cy="719138"/>
          </a:xfrm>
          <a:prstGeom prst="flowChartConnector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C8E055F1-1474-50E3-DE31-8D891B1AF008}"/>
              </a:ext>
            </a:extLst>
          </p:cNvPr>
          <p:cNvCxnSpPr>
            <a:stCxn id="45" idx="7"/>
            <a:endCxn id="45" idx="3"/>
          </p:cNvCxnSpPr>
          <p:nvPr/>
        </p:nvCxnSpPr>
        <p:spPr>
          <a:xfrm flipH="1">
            <a:off x="5389540" y="3327393"/>
            <a:ext cx="509588" cy="50958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図 3143">
            <a:extLst>
              <a:ext uri="{FF2B5EF4-FFF2-40B4-BE49-F238E27FC236}">
                <a16:creationId xmlns:a16="http://schemas.microsoft.com/office/drawing/2014/main" id="{FE84E97C-69BA-818B-E19B-AB88D44A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8" y="2924168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図 3145">
            <a:extLst>
              <a:ext uri="{FF2B5EF4-FFF2-40B4-BE49-F238E27FC236}">
                <a16:creationId xmlns:a16="http://schemas.microsoft.com/office/drawing/2014/main" id="{4840E470-4889-647D-4548-E00EA9C3E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65" y="3686168"/>
            <a:ext cx="7223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18">
            <a:extLst>
              <a:ext uri="{FF2B5EF4-FFF2-40B4-BE49-F238E27FC236}">
                <a16:creationId xmlns:a16="http://schemas.microsoft.com/office/drawing/2014/main" id="{64BB3641-E7DE-9A7E-9B32-CE38E85E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28" y="3409943"/>
            <a:ext cx="490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8DA0FBED-94B2-23F2-FD27-4410226E0CF8}"/>
              </a:ext>
            </a:extLst>
          </p:cNvPr>
          <p:cNvSpPr/>
          <p:nvPr/>
        </p:nvSpPr>
        <p:spPr>
          <a:xfrm>
            <a:off x="2549503" y="5307007"/>
            <a:ext cx="1714500" cy="1382712"/>
          </a:xfrm>
          <a:prstGeom prst="roundRect">
            <a:avLst/>
          </a:prstGeom>
          <a:solidFill>
            <a:schemeClr val="bg1">
              <a:lumMod val="8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51" name="矢印: 五方向 50">
            <a:extLst>
              <a:ext uri="{FF2B5EF4-FFF2-40B4-BE49-F238E27FC236}">
                <a16:creationId xmlns:a16="http://schemas.microsoft.com/office/drawing/2014/main" id="{B29A6CE1-F268-9A21-EA39-991B08E8E5D1}"/>
              </a:ext>
            </a:extLst>
          </p:cNvPr>
          <p:cNvSpPr/>
          <p:nvPr/>
        </p:nvSpPr>
        <p:spPr>
          <a:xfrm>
            <a:off x="230165" y="4346569"/>
            <a:ext cx="2778125" cy="23812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kumimoji="1" lang="ja-JP" altLang="en-US" sz="1200" b="1" dirty="0">
                <a:solidFill>
                  <a:schemeClr val="bg1"/>
                </a:solidFill>
              </a:rPr>
              <a:t>■</a:t>
            </a:r>
            <a:r>
              <a:rPr kumimoji="1" lang="ja-JP" altLang="en-US" sz="1600" b="1" dirty="0">
                <a:solidFill>
                  <a:schemeClr val="bg1"/>
                </a:solidFill>
              </a:rPr>
              <a:t> 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電子契約サービス利用イメージ</a:t>
            </a:r>
            <a:endParaRPr kumimoji="1" lang="ja-JP" altLang="en-US" sz="16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C6CADA90-257F-64E1-81EB-8939F6535603}"/>
              </a:ext>
            </a:extLst>
          </p:cNvPr>
          <p:cNvSpPr/>
          <p:nvPr/>
        </p:nvSpPr>
        <p:spPr>
          <a:xfrm>
            <a:off x="222228" y="6704007"/>
            <a:ext cx="6337300" cy="1947862"/>
          </a:xfrm>
          <a:prstGeom prst="roundRect">
            <a:avLst>
              <a:gd name="adj" fmla="val 6631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53" name="コンテンツ プレースホルダー 6">
            <a:extLst>
              <a:ext uri="{FF2B5EF4-FFF2-40B4-BE49-F238E27FC236}">
                <a16:creationId xmlns:a16="http://schemas.microsoft.com/office/drawing/2014/main" id="{0B6788FE-4DD2-ACAA-506C-40BD02B98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65" y="4592632"/>
            <a:ext cx="63373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契約交渉済の契約書をアップロード、相手方が承認するだけで契約を結ぶことができます。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書類の受信者はクラウドサインに登録する必要がありません。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設定やインストール等は不要！お手持ちの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PC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角丸四角形 16">
            <a:extLst>
              <a:ext uri="{FF2B5EF4-FFF2-40B4-BE49-F238E27FC236}">
                <a16:creationId xmlns:a16="http://schemas.microsoft.com/office/drawing/2014/main" id="{28EDAF41-918A-6338-8F5F-1DBC10680CBA}"/>
              </a:ext>
            </a:extLst>
          </p:cNvPr>
          <p:cNvSpPr/>
          <p:nvPr/>
        </p:nvSpPr>
        <p:spPr>
          <a:xfrm>
            <a:off x="334940" y="6737344"/>
            <a:ext cx="6145213" cy="1793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ja-JP" altLang="en-US" sz="1100" b="1" dirty="0">
                <a:latin typeface="Hiragino Sans W6" panose="020B0400000000000000" pitchFamily="34" charset="-128"/>
                <a:ea typeface="Hiragino Sans W6" panose="020B0400000000000000" pitchFamily="34" charset="-128"/>
              </a:rPr>
              <a:t>締結は簡単３</a:t>
            </a:r>
            <a:r>
              <a:rPr kumimoji="1" lang="en-US" altLang="ja-JP" sz="1100" b="1" dirty="0">
                <a:latin typeface="Hiragino Sans W6" panose="020B0400000000000000" pitchFamily="34" charset="-128"/>
                <a:ea typeface="Hiragino Sans W6" panose="020B0400000000000000" pitchFamily="34" charset="-128"/>
              </a:rPr>
              <a:t>STEP</a:t>
            </a:r>
            <a:endParaRPr kumimoji="1" lang="ja-JP" altLang="en-US" sz="1100" b="1" dirty="0">
              <a:latin typeface="Hiragino Sans W6" panose="020B0400000000000000" pitchFamily="34" charset="-128"/>
              <a:ea typeface="Hiragino Sans W6" panose="020B0400000000000000" pitchFamily="34" charset="-128"/>
            </a:endParaRPr>
          </a:p>
        </p:txBody>
      </p:sp>
      <p:pic>
        <p:nvPicPr>
          <p:cNvPr id="55" name="図 12">
            <a:extLst>
              <a:ext uri="{FF2B5EF4-FFF2-40B4-BE49-F238E27FC236}">
                <a16:creationId xmlns:a16="http://schemas.microsoft.com/office/drawing/2014/main" id="{C1B6CBA5-E736-CF5E-E2AF-32561A96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17" r="68948"/>
          <a:stretch>
            <a:fillRect/>
          </a:stretch>
        </p:blipFill>
        <p:spPr bwMode="auto">
          <a:xfrm>
            <a:off x="296840" y="7454894"/>
            <a:ext cx="17287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図 13">
            <a:extLst>
              <a:ext uri="{FF2B5EF4-FFF2-40B4-BE49-F238E27FC236}">
                <a16:creationId xmlns:a16="http://schemas.microsoft.com/office/drawing/2014/main" id="{8406FAFA-1081-D1A0-82F6-BA1361764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1" t="32628" r="34180"/>
          <a:stretch>
            <a:fillRect/>
          </a:stretch>
        </p:blipFill>
        <p:spPr bwMode="auto">
          <a:xfrm>
            <a:off x="2397103" y="7466007"/>
            <a:ext cx="1757362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三角形 21">
            <a:extLst>
              <a:ext uri="{FF2B5EF4-FFF2-40B4-BE49-F238E27FC236}">
                <a16:creationId xmlns:a16="http://schemas.microsoft.com/office/drawing/2014/main" id="{F7DC4D42-66D1-2856-E594-130007877369}"/>
              </a:ext>
            </a:extLst>
          </p:cNvPr>
          <p:cNvSpPr/>
          <p:nvPr/>
        </p:nvSpPr>
        <p:spPr>
          <a:xfrm rot="10800000">
            <a:off x="2129119" y="7883770"/>
            <a:ext cx="299941" cy="18559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58" name="三角形 22">
            <a:extLst>
              <a:ext uri="{FF2B5EF4-FFF2-40B4-BE49-F238E27FC236}">
                <a16:creationId xmlns:a16="http://schemas.microsoft.com/office/drawing/2014/main" id="{69A8F0A8-FA74-C1C5-8E70-0F4DBAFB7A47}"/>
              </a:ext>
            </a:extLst>
          </p:cNvPr>
          <p:cNvSpPr/>
          <p:nvPr/>
        </p:nvSpPr>
        <p:spPr>
          <a:xfrm rot="10800000">
            <a:off x="4282404" y="7883770"/>
            <a:ext cx="299941" cy="185597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pic>
        <p:nvPicPr>
          <p:cNvPr id="59" name="図 16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D2382BEC-2EDE-EEB4-29ED-E715E291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28" y="7404094"/>
            <a:ext cx="18288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テキスト プレースホルダー 2">
            <a:extLst>
              <a:ext uri="{FF2B5EF4-FFF2-40B4-BE49-F238E27FC236}">
                <a16:creationId xmlns:a16="http://schemas.microsoft.com/office/drawing/2014/main" id="{A55ACFEB-5B1C-5908-B941-B267907EA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03" y="7181844"/>
            <a:ext cx="1019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600" tIns="130026" rIns="130026" bIns="130026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4A4A4A"/>
              </a:buClr>
              <a:buSzPts val="1900"/>
              <a:buFont typeface="Arial" panose="020B0604020202020204" pitchFamily="34" charset="0"/>
              <a:buNone/>
            </a:pPr>
            <a:r>
              <a:rPr kumimoji="0" lang="ja-JP" altLang="en-US" sz="900">
                <a:solidFill>
                  <a:srgbClr val="4A4A4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メールで受信</a:t>
            </a:r>
          </a:p>
        </p:txBody>
      </p:sp>
      <p:sp>
        <p:nvSpPr>
          <p:cNvPr id="61" name="円/楕円 87">
            <a:extLst>
              <a:ext uri="{FF2B5EF4-FFF2-40B4-BE49-F238E27FC236}">
                <a16:creationId xmlns:a16="http://schemas.microsoft.com/office/drawing/2014/main" id="{17F19C20-532A-BD89-B017-D1A9F281E635}"/>
              </a:ext>
            </a:extLst>
          </p:cNvPr>
          <p:cNvSpPr/>
          <p:nvPr/>
        </p:nvSpPr>
        <p:spPr>
          <a:xfrm>
            <a:off x="658790" y="6961182"/>
            <a:ext cx="869950" cy="2889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62" name="テキスト ボックス 27">
            <a:extLst>
              <a:ext uri="{FF2B5EF4-FFF2-40B4-BE49-F238E27FC236}">
                <a16:creationId xmlns:a16="http://schemas.microsoft.com/office/drawing/2014/main" id="{FDD6E2C5-B5B5-2E50-3B1F-E431DA91D3A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681015" y="6983407"/>
            <a:ext cx="869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ja-JP" sz="1000" b="1">
                <a:solidFill>
                  <a:srgbClr val="FFFFFF"/>
                </a:solidFill>
                <a:latin typeface="Hiragino Sans W6"/>
                <a:ea typeface="Hiragino Sans W3"/>
                <a:cs typeface="Hiragino Sans W3"/>
              </a:rPr>
              <a:t>STEP</a:t>
            </a:r>
            <a:r>
              <a:rPr kumimoji="1" lang="ja-JP" altLang="en-US" sz="1000" b="1">
                <a:solidFill>
                  <a:srgbClr val="FFFFFF"/>
                </a:solidFill>
                <a:latin typeface="Hiragino Sans W6"/>
                <a:ea typeface="Hiragino Sans W3"/>
                <a:cs typeface="Hiragino Sans W3"/>
              </a:rPr>
              <a:t>１</a:t>
            </a:r>
            <a:endParaRPr kumimoji="1" lang="ja-JP" altLang="en-US" sz="1000" b="1">
              <a:solidFill>
                <a:srgbClr val="FFFFFF"/>
              </a:solidFill>
              <a:latin typeface="Hiragino Sans W6"/>
              <a:ea typeface="Hiragino Sans W6"/>
              <a:cs typeface="Hiragino Sans W6"/>
            </a:endParaRPr>
          </a:p>
        </p:txBody>
      </p:sp>
      <p:sp>
        <p:nvSpPr>
          <p:cNvPr id="63" name="円/楕円 87">
            <a:extLst>
              <a:ext uri="{FF2B5EF4-FFF2-40B4-BE49-F238E27FC236}">
                <a16:creationId xmlns:a16="http://schemas.microsoft.com/office/drawing/2014/main" id="{B080467F-52A1-270A-69B0-CDF27AB40336}"/>
              </a:ext>
            </a:extLst>
          </p:cNvPr>
          <p:cNvSpPr/>
          <p:nvPr/>
        </p:nvSpPr>
        <p:spPr>
          <a:xfrm>
            <a:off x="2778103" y="6961182"/>
            <a:ext cx="869950" cy="2889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64" name="テキスト ボックス 3086">
            <a:extLst>
              <a:ext uri="{FF2B5EF4-FFF2-40B4-BE49-F238E27FC236}">
                <a16:creationId xmlns:a16="http://schemas.microsoft.com/office/drawing/2014/main" id="{ED829B72-5F69-284C-ADB4-1574625D9ED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2800328" y="6983407"/>
            <a:ext cx="869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ja-JP" sz="1000" b="1">
                <a:solidFill>
                  <a:srgbClr val="FFFFFF"/>
                </a:solidFill>
                <a:latin typeface="Hiragino Sans W6"/>
                <a:ea typeface="Hiragino Sans W3"/>
                <a:cs typeface="Hiragino Sans W3"/>
              </a:rPr>
              <a:t>STEP</a:t>
            </a:r>
            <a:r>
              <a:rPr kumimoji="1" lang="ja-JP" altLang="en-US" sz="1000" b="1">
                <a:solidFill>
                  <a:srgbClr val="FFFFFF"/>
                </a:solidFill>
                <a:latin typeface="Hiragino Sans W6"/>
                <a:ea typeface="Hiragino Sans W3"/>
                <a:cs typeface="Hiragino Sans W3"/>
              </a:rPr>
              <a:t>２</a:t>
            </a:r>
            <a:endParaRPr kumimoji="1" lang="ja-JP" altLang="en-US" sz="1000" b="1">
              <a:solidFill>
                <a:srgbClr val="FFFFFF"/>
              </a:solidFill>
              <a:latin typeface="Hiragino Sans W6"/>
              <a:ea typeface="Hiragino Sans W6"/>
              <a:cs typeface="Hiragino Sans W6"/>
            </a:endParaRPr>
          </a:p>
        </p:txBody>
      </p:sp>
      <p:sp>
        <p:nvSpPr>
          <p:cNvPr id="65" name="円/楕円 87">
            <a:extLst>
              <a:ext uri="{FF2B5EF4-FFF2-40B4-BE49-F238E27FC236}">
                <a16:creationId xmlns:a16="http://schemas.microsoft.com/office/drawing/2014/main" id="{B4F2B3DE-513E-073C-98A4-CC67C7E7C556}"/>
              </a:ext>
            </a:extLst>
          </p:cNvPr>
          <p:cNvSpPr/>
          <p:nvPr/>
        </p:nvSpPr>
        <p:spPr>
          <a:xfrm>
            <a:off x="4984728" y="6961182"/>
            <a:ext cx="869950" cy="28892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66" name="テキスト ボックス 3088">
            <a:extLst>
              <a:ext uri="{FF2B5EF4-FFF2-40B4-BE49-F238E27FC236}">
                <a16:creationId xmlns:a16="http://schemas.microsoft.com/office/drawing/2014/main" id="{E47140A7-D032-802F-5D9D-4817A96D4BC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5006953" y="6983407"/>
            <a:ext cx="8699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ja-JP" sz="1000" b="1">
                <a:solidFill>
                  <a:srgbClr val="FFFFFF"/>
                </a:solidFill>
                <a:latin typeface="Hiragino Sans W6"/>
                <a:ea typeface="Hiragino Sans W3"/>
                <a:cs typeface="Hiragino Sans W3"/>
              </a:rPr>
              <a:t>STEP</a:t>
            </a:r>
            <a:r>
              <a:rPr kumimoji="1" lang="ja-JP" altLang="en-US" sz="1000" b="1">
                <a:solidFill>
                  <a:srgbClr val="FFFFFF"/>
                </a:solidFill>
                <a:latin typeface="Hiragino Sans W6"/>
                <a:ea typeface="Hiragino Sans W3"/>
                <a:cs typeface="Hiragino Sans W3"/>
              </a:rPr>
              <a:t>３</a:t>
            </a:r>
            <a:endParaRPr kumimoji="1" lang="ja-JP" altLang="en-US" sz="1000" b="1">
              <a:solidFill>
                <a:srgbClr val="FFFFFF"/>
              </a:solidFill>
              <a:latin typeface="Hiragino Sans W6"/>
              <a:ea typeface="Hiragino Sans W6"/>
              <a:cs typeface="Hiragino Sans W6"/>
            </a:endParaRPr>
          </a:p>
        </p:txBody>
      </p:sp>
      <p:sp>
        <p:nvSpPr>
          <p:cNvPr id="67" name="テキスト プレースホルダー 2">
            <a:extLst>
              <a:ext uri="{FF2B5EF4-FFF2-40B4-BE49-F238E27FC236}">
                <a16:creationId xmlns:a16="http://schemas.microsoft.com/office/drawing/2014/main" id="{61BB5E07-3C04-7FD2-C1FE-5080B3BB9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03" y="7181844"/>
            <a:ext cx="14065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600" tIns="130026" rIns="130026" bIns="130026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4A4A4A"/>
              </a:buClr>
              <a:buSzPts val="1900"/>
              <a:buFont typeface="Arial" panose="020B0604020202020204" pitchFamily="34" charset="0"/>
              <a:buNone/>
            </a:pPr>
            <a:r>
              <a:rPr kumimoji="0" lang="ja-JP" altLang="en-US" sz="900">
                <a:solidFill>
                  <a:srgbClr val="4A4A4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契約書確認・合意</a:t>
            </a:r>
          </a:p>
        </p:txBody>
      </p:sp>
      <p:sp>
        <p:nvSpPr>
          <p:cNvPr id="68" name="テキスト プレースホルダー 2">
            <a:extLst>
              <a:ext uri="{FF2B5EF4-FFF2-40B4-BE49-F238E27FC236}">
                <a16:creationId xmlns:a16="http://schemas.microsoft.com/office/drawing/2014/main" id="{B0FEDB7D-2AC8-46A6-72E2-CC103175F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315" y="7181844"/>
            <a:ext cx="18049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600" tIns="130026" rIns="130026" bIns="130026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3716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86000" indent="-48577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432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004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576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14800" indent="-485775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rgbClr val="4A4A4A"/>
              </a:buClr>
              <a:buSzPts val="1900"/>
              <a:buFont typeface="Arial" panose="020B0604020202020204" pitchFamily="34" charset="0"/>
              <a:buNone/>
            </a:pPr>
            <a:r>
              <a:rPr kumimoji="0" lang="ja-JP" altLang="en-US" sz="900">
                <a:solidFill>
                  <a:srgbClr val="4A4A4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締結後書類を印刷・</a:t>
            </a:r>
            <a:r>
              <a:rPr kumimoji="0" lang="en-US" altLang="ja-JP" sz="900">
                <a:solidFill>
                  <a:srgbClr val="4A4A4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PDF</a:t>
            </a:r>
            <a:r>
              <a:rPr kumimoji="0" lang="ja-JP" altLang="en-US" sz="900">
                <a:solidFill>
                  <a:srgbClr val="4A4A4A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  <a:sym typeface="Arial" panose="020B0604020202020204" pitchFamily="34" charset="0"/>
              </a:rPr>
              <a:t>保管</a:t>
            </a:r>
          </a:p>
        </p:txBody>
      </p:sp>
      <p:pic>
        <p:nvPicPr>
          <p:cNvPr id="69" name="図 3095">
            <a:extLst>
              <a:ext uri="{FF2B5EF4-FFF2-40B4-BE49-F238E27FC236}">
                <a16:creationId xmlns:a16="http://schemas.microsoft.com/office/drawing/2014/main" id="{7959E4B0-DB87-B5E7-DBBE-3ED48421E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53" y="5518144"/>
            <a:ext cx="11176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図 3099">
            <a:extLst>
              <a:ext uri="{FF2B5EF4-FFF2-40B4-BE49-F238E27FC236}">
                <a16:creationId xmlns:a16="http://schemas.microsoft.com/office/drawing/2014/main" id="{8CC126E0-7D95-B9DE-73B8-495110D1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8" y="5429244"/>
            <a:ext cx="11747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テキスト ボックス 3101">
            <a:extLst>
              <a:ext uri="{FF2B5EF4-FFF2-40B4-BE49-F238E27FC236}">
                <a16:creationId xmlns:a16="http://schemas.microsoft.com/office/drawing/2014/main" id="{C6BEB892-BA14-79F2-FD1F-7F448C9BF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628" y="5516557"/>
            <a:ext cx="865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契約書</a:t>
            </a:r>
            <a:endParaRPr kumimoji="1" lang="en-US" altLang="ja-JP" sz="80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アップロード</a:t>
            </a:r>
          </a:p>
        </p:txBody>
      </p:sp>
      <p:pic>
        <p:nvPicPr>
          <p:cNvPr id="72" name="図 3102">
            <a:extLst>
              <a:ext uri="{FF2B5EF4-FFF2-40B4-BE49-F238E27FC236}">
                <a16:creationId xmlns:a16="http://schemas.microsoft.com/office/drawing/2014/main" id="{7334B9FF-D7F2-68CC-A9B3-98187003A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978" y="5399082"/>
            <a:ext cx="10112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矢印: 下カーブ 3103">
            <a:extLst>
              <a:ext uri="{FF2B5EF4-FFF2-40B4-BE49-F238E27FC236}">
                <a16:creationId xmlns:a16="http://schemas.microsoft.com/office/drawing/2014/main" id="{FEF679EE-ACBD-0C85-D773-CE37EB8A15C7}"/>
              </a:ext>
            </a:extLst>
          </p:cNvPr>
          <p:cNvSpPr/>
          <p:nvPr/>
        </p:nvSpPr>
        <p:spPr>
          <a:xfrm rot="20478082">
            <a:off x="1441428" y="5497507"/>
            <a:ext cx="1504950" cy="349250"/>
          </a:xfrm>
          <a:prstGeom prst="curved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テキスト ボックス 3104">
            <a:extLst>
              <a:ext uri="{FF2B5EF4-FFF2-40B4-BE49-F238E27FC236}">
                <a16:creationId xmlns:a16="http://schemas.microsoft.com/office/drawing/2014/main" id="{3766B9F5-D320-9591-403B-FA61D70BA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03" y="6503982"/>
            <a:ext cx="8651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＜送信者＞</a:t>
            </a:r>
          </a:p>
        </p:txBody>
      </p:sp>
      <p:sp>
        <p:nvSpPr>
          <p:cNvPr id="75" name="テキスト ボックス 3105">
            <a:extLst>
              <a:ext uri="{FF2B5EF4-FFF2-40B4-BE49-F238E27FC236}">
                <a16:creationId xmlns:a16="http://schemas.microsoft.com/office/drawing/2014/main" id="{07B0751B-8ABD-6C3D-E3DF-4DC7442D9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753" y="6503982"/>
            <a:ext cx="863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800">
                <a:latin typeface="メイリオ" panose="020B0604030504040204" pitchFamily="50" charset="-128"/>
                <a:ea typeface="メイリオ" panose="020B0604030504040204" pitchFamily="50" charset="-128"/>
              </a:rPr>
              <a:t>＜受信者＞</a:t>
            </a:r>
          </a:p>
        </p:txBody>
      </p:sp>
      <p:cxnSp>
        <p:nvCxnSpPr>
          <p:cNvPr id="76" name="直線コネクタ 3107">
            <a:extLst>
              <a:ext uri="{FF2B5EF4-FFF2-40B4-BE49-F238E27FC236}">
                <a16:creationId xmlns:a16="http://schemas.microsoft.com/office/drawing/2014/main" id="{72A3C318-D983-1DBD-3DBF-E1A7DC6F3515}"/>
              </a:ext>
            </a:extLst>
          </p:cNvPr>
          <p:cNvCxnSpPr>
            <a:cxnSpLocks/>
          </p:cNvCxnSpPr>
          <p:nvPr/>
        </p:nvCxnSpPr>
        <p:spPr>
          <a:xfrm>
            <a:off x="1693840" y="6213469"/>
            <a:ext cx="1392238" cy="0"/>
          </a:xfrm>
          <a:prstGeom prst="line">
            <a:avLst/>
          </a:prstGeom>
          <a:ln w="190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フローチャート: 結合子 76">
            <a:extLst>
              <a:ext uri="{FF2B5EF4-FFF2-40B4-BE49-F238E27FC236}">
                <a16:creationId xmlns:a16="http://schemas.microsoft.com/office/drawing/2014/main" id="{71F90CF4-C3AA-2B74-A002-295795E773BC}"/>
              </a:ext>
            </a:extLst>
          </p:cNvPr>
          <p:cNvSpPr/>
          <p:nvPr/>
        </p:nvSpPr>
        <p:spPr>
          <a:xfrm>
            <a:off x="3086078" y="6102344"/>
            <a:ext cx="215900" cy="217488"/>
          </a:xfrm>
          <a:prstGeom prst="flowChartConnector">
            <a:avLst/>
          </a:prstGeom>
          <a:solidFill>
            <a:srgbClr val="FF0000">
              <a:alpha val="32941"/>
            </a:srgbClr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9B4D795-AC07-B3C5-FA43-5DA5B6FD17D8}"/>
              </a:ext>
            </a:extLst>
          </p:cNvPr>
          <p:cNvCxnSpPr>
            <a:cxnSpLocks/>
          </p:cNvCxnSpPr>
          <p:nvPr/>
        </p:nvCxnSpPr>
        <p:spPr>
          <a:xfrm>
            <a:off x="3787753" y="6213469"/>
            <a:ext cx="1270000" cy="0"/>
          </a:xfrm>
          <a:prstGeom prst="line">
            <a:avLst/>
          </a:prstGeom>
          <a:ln w="1905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フローチャート: 結合子 78">
            <a:extLst>
              <a:ext uri="{FF2B5EF4-FFF2-40B4-BE49-F238E27FC236}">
                <a16:creationId xmlns:a16="http://schemas.microsoft.com/office/drawing/2014/main" id="{366A1E0B-96E3-DCEE-7F4A-596504BDCB3A}"/>
              </a:ext>
            </a:extLst>
          </p:cNvPr>
          <p:cNvSpPr/>
          <p:nvPr/>
        </p:nvSpPr>
        <p:spPr>
          <a:xfrm>
            <a:off x="3570265" y="6102344"/>
            <a:ext cx="217488" cy="217488"/>
          </a:xfrm>
          <a:prstGeom prst="flowChartConnector">
            <a:avLst/>
          </a:prstGeom>
          <a:solidFill>
            <a:srgbClr val="FF0000">
              <a:alpha val="32941"/>
            </a:srgbClr>
          </a:solidFill>
          <a:ln w="19050">
            <a:solidFill>
              <a:srgbClr val="FF5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/>
          </a:p>
        </p:txBody>
      </p:sp>
      <p:sp>
        <p:nvSpPr>
          <p:cNvPr id="80" name="テキスト ボックス 3114">
            <a:extLst>
              <a:ext uri="{FF2B5EF4-FFF2-40B4-BE49-F238E27FC236}">
                <a16:creationId xmlns:a16="http://schemas.microsoft.com/office/drawing/2014/main" id="{DF7329F9-CDE8-42CF-6B62-54E8414E3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8553" y="6450007"/>
            <a:ext cx="18351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1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電子署名・タイムスタンプ</a:t>
            </a:r>
          </a:p>
        </p:txBody>
      </p:sp>
      <p:sp>
        <p:nvSpPr>
          <p:cNvPr id="81" name="テキスト ボックス 3117">
            <a:extLst>
              <a:ext uri="{FF2B5EF4-FFF2-40B4-BE49-F238E27FC236}">
                <a16:creationId xmlns:a16="http://schemas.microsoft.com/office/drawing/2014/main" id="{9A2DB028-6B99-56E8-D928-42E8DCBAC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5315" y="6002332"/>
            <a:ext cx="438150" cy="215900"/>
          </a:xfrm>
          <a:prstGeom prst="rect">
            <a:avLst/>
          </a:prstGeom>
          <a:solidFill>
            <a:srgbClr val="FF00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ja-JP" altLang="en-US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同意</a:t>
            </a:r>
          </a:p>
        </p:txBody>
      </p:sp>
      <p:sp>
        <p:nvSpPr>
          <p:cNvPr id="82" name="テキスト ボックス 3118">
            <a:extLst>
              <a:ext uri="{FF2B5EF4-FFF2-40B4-BE49-F238E27FC236}">
                <a16:creationId xmlns:a16="http://schemas.microsoft.com/office/drawing/2014/main" id="{63E4FA69-24D1-D69A-BF90-D90D484A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53" y="6002332"/>
            <a:ext cx="438150" cy="215900"/>
          </a:xfrm>
          <a:prstGeom prst="rect">
            <a:avLst/>
          </a:prstGeom>
          <a:solidFill>
            <a:srgbClr val="FF0000">
              <a:alpha val="5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ja-JP" altLang="en-US" sz="8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同意</a:t>
            </a:r>
          </a:p>
        </p:txBody>
      </p:sp>
      <p:sp>
        <p:nvSpPr>
          <p:cNvPr id="83" name="テキスト ボックス 3101">
            <a:extLst>
              <a:ext uri="{FF2B5EF4-FFF2-40B4-BE49-F238E27FC236}">
                <a16:creationId xmlns:a16="http://schemas.microsoft.com/office/drawing/2014/main" id="{5D76E4E0-493F-28C3-CC81-5B03177C2D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153" y="5329232"/>
            <a:ext cx="1270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ja-JP" altLang="en-US" sz="8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登録不要・コストなし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290859E0-E615-DC4D-FD4F-8C0F4B97F9E6}"/>
              </a:ext>
            </a:extLst>
          </p:cNvPr>
          <p:cNvSpPr/>
          <p:nvPr/>
        </p:nvSpPr>
        <p:spPr>
          <a:xfrm>
            <a:off x="196432" y="8916981"/>
            <a:ext cx="6363096" cy="8731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コンテンツ プレースホルダー 6">
            <a:extLst>
              <a:ext uri="{FF2B5EF4-FFF2-40B4-BE49-F238E27FC236}">
                <a16:creationId xmlns:a16="http://schemas.microsoft.com/office/drawing/2014/main" id="{37800999-E043-E6B7-B0D8-06CEE67B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4984" y="8985495"/>
            <a:ext cx="5147137" cy="77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電子契約サービスの概要については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第四北越リース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チャンネル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よりご覧いただけます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よろしければグッドボタン・チャンネル登録お願いします！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7" name="コンテンツ プレースホルダー 6">
            <a:extLst>
              <a:ext uri="{FF2B5EF4-FFF2-40B4-BE49-F238E27FC236}">
                <a16:creationId xmlns:a16="http://schemas.microsoft.com/office/drawing/2014/main" id="{56056CAA-C407-E132-25A2-5CE7D9B31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156" y="9693800"/>
            <a:ext cx="481035" cy="27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kumimoji="1"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25.06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BE1D633-8DE1-5CEA-25C6-C28415BB45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9" y="8993543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</TotalTime>
  <Words>294</Words>
  <Application>Microsoft Office PowerPoint</Application>
  <PresentationFormat>A4 210 x 297 mm</PresentationFormat>
  <Paragraphs>38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Hiragino Sans W6</vt:lpstr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後藤 良平</dc:creator>
  <cp:lastModifiedBy>後藤 良平</cp:lastModifiedBy>
  <cp:revision>7</cp:revision>
  <cp:lastPrinted>2025-06-30T06:31:23Z</cp:lastPrinted>
  <dcterms:created xsi:type="dcterms:W3CDTF">2025-05-19T04:14:33Z</dcterms:created>
  <dcterms:modified xsi:type="dcterms:W3CDTF">2025-06-30T06:37:18Z</dcterms:modified>
</cp:coreProperties>
</file>